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</p:sldIdLst>
  <p:sldSz cy="5143500" cx="9144000"/>
  <p:notesSz cx="6858000" cy="9144000"/>
  <p:embeddedFontLst>
    <p:embeddedFont>
      <p:font typeface="Montserrat"/>
      <p:regular r:id="rId118"/>
      <p:bold r:id="rId119"/>
      <p:italic r:id="rId120"/>
      <p:boldItalic r:id="rId121"/>
    </p:embeddedFont>
    <p:embeddedFont>
      <p:font typeface="Tahoma"/>
      <p:regular r:id="rId122"/>
      <p:bold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Montserrat-boldItalic.fntdata"/><Relationship Id="rId25" Type="http://schemas.openxmlformats.org/officeDocument/2006/relationships/slide" Target="slides/slide20.xml"/><Relationship Id="rId120" Type="http://schemas.openxmlformats.org/officeDocument/2006/relationships/font" Target="fonts/Montserra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Tahoma-bold.fntdata"/><Relationship Id="rId122" Type="http://schemas.openxmlformats.org/officeDocument/2006/relationships/font" Target="fonts/Tahoma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Montserrat-regular.fntdata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font" Target="fonts/Montserrat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81b032379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81b032379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8257cc3a7_6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8257cc3a7_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8257cc3a7_6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8257cc3a7_6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8257cc3a7_6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8257cc3a7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8257cc3a7_6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8257cc3a7_6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8257cc3a7_6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8257cc3a7_6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8257cc3a7_6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48257cc3a7_6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48257cc3a7_6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48257cc3a7_6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48257cc3a7_6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48257cc3a7_6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8257cc3a7_6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48257cc3a7_6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48257cc3a7_6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48257cc3a7_6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8257cc3a7_8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8257cc3a7_8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8257cc3a7_6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48257cc3a7_6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8257cc33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48257cc33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8257cc33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8257cc33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1b032379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1b032379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8257cc3a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8257cc3a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81b032379_5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81b032379_5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81b032379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81b032379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81b032379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81b032379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8257cc3a7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8257cc3a7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8257cc3a7_8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8257cc3a7_8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8257cc3a7_8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8257cc3a7_8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81956c4c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81956c4c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8257cc3a7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8257cc3a7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8257cc3a7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8257cc3a7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8257cc3a7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8257cc3a7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81b032379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81b032379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8257cc3a7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8257cc3a7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81b032379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81b032379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8257cc3a7_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8257cc3a7_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8257cc3a7_8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8257cc3a7_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81b032379_5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81b032379_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81b032379_5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81b032379_5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81b03237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81b03237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8257cc3a7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8257cc3a7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8257cc3a7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8257cc3a7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81956c4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81956c4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72494d8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72494d8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8257cc3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8257cc3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8257cc33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8257cc33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81b032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81b032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8257cc33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8257cc33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8257cc33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8257cc33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8257cc33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8257cc33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81b032379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81b032379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8257cc33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8257cc33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8257cc33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8257cc33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8257cc33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8257cc33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81b0323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81b0323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81f3eae6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81f3eae6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8257cc33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8257cc33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81b03237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81b03237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81b03237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81b03237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81b03237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81b0323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82a6350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82a6350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81b032379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81b032379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81b03237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81b03237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81f3eae6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81f3eae6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8257cc3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8257cc3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8257cc3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8257cc3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8257cc33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8257cc33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8257cc33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8257cc33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8257cc33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8257cc33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8257cc33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8257cc33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8257cc33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8257cc33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8257cc33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8257cc33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1b032379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81b032379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8257cc33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8257cc3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8257cc33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8257cc33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8257cc33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8257cc33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8257cc33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8257cc33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8257cc33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8257cc33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8257cc33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8257cc33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8257cc33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8257cc33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8257cc33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8257cc33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8257cc33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8257cc33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8257cc33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8257cc33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8257cc3a7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8257cc3a7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8257cc33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8257cc33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8257cc33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8257cc33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8257cc33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8257cc33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8257cc33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8257cc33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8257cc33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8257cc33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8257cc33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8257cc33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8257cc33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48257cc33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8257cc33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48257cc33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81956c4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481956c4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81b03237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81b03237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81b032379_5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81b032379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481b032379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481b032379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8257cc3a7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8257cc3a7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8257cc3a7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8257cc3a7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8257cc3a7_6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8257cc3a7_6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8257cc3a7_6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8257cc3a7_6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8257cc3a7_6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8257cc3a7_6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48257cc3a7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48257cc3a7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8257cc3a7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8257cc3a7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8257cc3a7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8257cc3a7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8257cc3a7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8257cc3a7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81b032379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81b032379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8257cc3a7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8257cc3a7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8257cc3a7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48257cc3a7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8257cc3a7_6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8257cc3a7_6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8257cc3a7_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48257cc3a7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48257cc3a7_6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48257cc3a7_6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48257cc3a7_6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48257cc3a7_6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8257cc3a7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8257cc3a7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8257cc3a7_6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8257cc3a7_6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8257cc3a7_6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8257cc3a7_6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8257cc3a7_6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48257cc3a7_6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88E7"/>
              </a:buClr>
              <a:buSzPts val="4500"/>
              <a:buFont typeface="Tahoma"/>
              <a:buNone/>
              <a:defRPr b="0" i="0" sz="45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43000" y="2829463"/>
            <a:ext cx="68580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Рисунок с подписью" type="picTx">
  <p:cSld name="PICTURE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629840" y="1388853"/>
            <a:ext cx="3222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Tahoma"/>
              <a:buNone/>
              <a:defRPr b="0" i="0" sz="2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629840" y="1928004"/>
            <a:ext cx="3222000" cy="24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4" name="Google Shape;54;p11"/>
          <p:cNvSpPr/>
          <p:nvPr>
            <p:ph idx="2" type="pic"/>
          </p:nvPr>
        </p:nvSpPr>
        <p:spPr>
          <a:xfrm>
            <a:off x="4233891" y="1388853"/>
            <a:ext cx="42825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ctrTitle"/>
          </p:nvPr>
        </p:nvSpPr>
        <p:spPr>
          <a:xfrm>
            <a:off x="718149" y="931606"/>
            <a:ext cx="7707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500"/>
              <a:buFont typeface="Tahoma"/>
              <a:buNone/>
              <a:defRPr b="1" i="0" sz="4500" u="none" cap="none" strike="noStrike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795363"/>
            <a:ext cx="9144000" cy="16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2552"/>
            <a:ext cx="9144000" cy="130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629841" y="1388853"/>
            <a:ext cx="34728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Tahoma"/>
              <a:buNone/>
              <a:defRPr b="0" i="0" sz="2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629841" y="1928004"/>
            <a:ext cx="3472800" cy="24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8875" y="0"/>
            <a:ext cx="4795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>
            <p:ph idx="2" type="pic"/>
          </p:nvPr>
        </p:nvSpPr>
        <p:spPr>
          <a:xfrm>
            <a:off x="4572000" y="1388853"/>
            <a:ext cx="3944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300"/>
              <a:buFont typeface="Tahoma"/>
              <a:buNone/>
              <a:defRPr b="0" i="0" sz="33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23888" y="1282304"/>
            <a:ext cx="7886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Tahoma"/>
              <a:buNone/>
              <a:defRPr b="0" i="0" sz="45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2989053" y="273844"/>
            <a:ext cx="5526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300"/>
              <a:buFont typeface="Tahoma"/>
              <a:buNone/>
              <a:defRPr b="0" i="0" sz="33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053751" y="273844"/>
            <a:ext cx="5462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300"/>
              <a:buFont typeface="Tahoma"/>
              <a:buNone/>
              <a:defRPr b="0" i="0" sz="33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3049438" y="273844"/>
            <a:ext cx="5466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300"/>
              <a:buFont typeface="Tahoma"/>
              <a:buNone/>
              <a:defRPr b="0" i="0" sz="33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629841" y="1393166"/>
            <a:ext cx="2949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Tahoma"/>
              <a:buNone/>
              <a:defRPr b="0" i="0" sz="2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887391" y="1393166"/>
            <a:ext cx="4629000" cy="30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629841" y="1913987"/>
            <a:ext cx="29493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8D8D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14.jpg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72070">
            <a:off x="467820" y="182206"/>
            <a:ext cx="1449323" cy="101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449" y="0"/>
            <a:ext cx="636777" cy="67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8424" y="4802697"/>
            <a:ext cx="1917769" cy="13498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19.jpg"/><Relationship Id="rId6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19.jpg"/><Relationship Id="rId7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25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19.jpg"/><Relationship Id="rId8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1.jpg"/><Relationship Id="rId9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8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Relationship Id="rId4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7.png"/><Relationship Id="rId6" Type="http://schemas.openxmlformats.org/officeDocument/2006/relationships/image" Target="../media/image3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5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IoTSecFuzz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143000" y="2829463"/>
            <a:ext cx="6858000" cy="11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make your smart kettle afraid of you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Hardware security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628650" y="1413325"/>
            <a:ext cx="3562200" cy="34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Hardware security is :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lang="ru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ncorrect access to the board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 with debug ports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 with memory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 with the bootloader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(to receive a memory dump or administrative shell)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5135100" y="2697825"/>
            <a:ext cx="3380100" cy="217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838" y="1413325"/>
            <a:ext cx="3946624" cy="29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2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50" name="Google Shape;750;p112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CramFSls -&gt; destroy CramFSls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CramFSload -&gt; destroy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3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56" name="Google Shape;756;p113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CramFSls -&gt; destroy CramFSls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CramFSload -&gt; destroy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CramFSdump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4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62" name="Google Shape;762;p114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CramFSls -&gt; destroy CramFSls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CramFSload -&gt; destroy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CramFSdump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CramFSdump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5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68" name="Google Shape;768;p115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CramFSls -&gt; destroy CramFSls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CramFSload -&gt; destroy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CramFSdump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CramFSdump -&gt; destroy CramFSdump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6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74" name="Google Shape;774;p116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CramFSls -&gt; destroy CramFSls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CramFSload -&gt; destroy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CramFSdump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CramFSdump -&gt; destroy CramFSdump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75" name="Google Shape;77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350" y="1420444"/>
            <a:ext cx="3127250" cy="261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7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Solution</a:t>
            </a:r>
            <a:endParaRPr sz="2400"/>
          </a:p>
        </p:txBody>
      </p:sp>
      <p:sp>
        <p:nvSpPr>
          <p:cNvPr id="781" name="Google Shape;781;p117"/>
          <p:cNvSpPr txBox="1"/>
          <p:nvPr/>
        </p:nvSpPr>
        <p:spPr>
          <a:xfrm>
            <a:off x="637750" y="1464950"/>
            <a:ext cx="51990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Single class to contain multiple modules and common input parameters which is capable of context management (annotated with </a:t>
            </a:r>
            <a:r>
              <a:rPr i="1" lang="ru" sz="2000">
                <a:solidFill>
                  <a:srgbClr val="4A86E8"/>
                </a:solidFill>
                <a:latin typeface="Tahoma"/>
                <a:ea typeface="Tahoma"/>
                <a:cs typeface="Tahoma"/>
                <a:sym typeface="Tahoma"/>
              </a:rPr>
              <a:t>@ISFContainer 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decorator)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Run method of each submodule is defined as method in container class and takes additional input parameters from </a:t>
            </a:r>
            <a:r>
              <a:rPr i="1" lang="ru" sz="2000">
                <a:solidFill>
                  <a:srgbClr val="4A86E8"/>
                </a:solidFill>
                <a:latin typeface="Tahoma"/>
                <a:ea typeface="Tahoma"/>
                <a:cs typeface="Tahoma"/>
                <a:sym typeface="Tahoma"/>
              </a:rPr>
              <a:t>@submodule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decorator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2" name="Google Shape;78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150" y="1420444"/>
            <a:ext cx="3002450" cy="30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8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Solution</a:t>
            </a:r>
            <a:endParaRPr sz="2400"/>
          </a:p>
        </p:txBody>
      </p:sp>
      <p:sp>
        <p:nvSpPr>
          <p:cNvPr id="788" name="Google Shape;788;p118"/>
          <p:cNvSpPr txBox="1"/>
          <p:nvPr/>
        </p:nvSpPr>
        <p:spPr>
          <a:xfrm>
            <a:off x="637750" y="1464950"/>
            <a:ext cx="51990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Allows the developer to call submodules within the same function as if they were simple functions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Ability to access container using </a:t>
            </a:r>
            <a:r>
              <a:rPr i="1" lang="ru" sz="2000">
                <a:solidFill>
                  <a:srgbClr val="4A86E8"/>
                </a:solidFill>
                <a:latin typeface="Tahoma"/>
                <a:ea typeface="Tahoma"/>
                <a:cs typeface="Tahoma"/>
                <a:sym typeface="Tahoma"/>
              </a:rPr>
              <a:t>get_container_class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method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From user’s perspective, containers/submodules are regular modules (all the work with context is done behind the scene)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9" name="Google Shape;78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150" y="1420444"/>
            <a:ext cx="3002450" cy="30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9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Solution</a:t>
            </a:r>
            <a:endParaRPr sz="2400"/>
          </a:p>
        </p:txBody>
      </p:sp>
      <p:pic>
        <p:nvPicPr>
          <p:cNvPr id="795" name="Google Shape;79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288" y="1531449"/>
            <a:ext cx="6569426" cy="29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0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Solution</a:t>
            </a:r>
            <a:endParaRPr sz="2400"/>
          </a:p>
        </p:txBody>
      </p:sp>
      <p:pic>
        <p:nvPicPr>
          <p:cNvPr id="801" name="Google Shape;801;p120"/>
          <p:cNvPicPr preferRelativeResize="0"/>
          <p:nvPr/>
        </p:nvPicPr>
        <p:blipFill rotWithShape="1">
          <a:blip r:embed="rId3">
            <a:alphaModFix/>
          </a:blip>
          <a:srcRect b="0" l="2705" r="2705" t="0"/>
          <a:stretch/>
        </p:blipFill>
        <p:spPr>
          <a:xfrm>
            <a:off x="1287288" y="1531449"/>
            <a:ext cx="6569426" cy="29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1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Use framework as library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Yep, it’s that simple!</a:t>
            </a:r>
            <a:endParaRPr sz="2400"/>
          </a:p>
        </p:txBody>
      </p:sp>
      <p:pic>
        <p:nvPicPr>
          <p:cNvPr id="807" name="Google Shape;80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710" y="1702124"/>
            <a:ext cx="4216574" cy="2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Little more about software 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815225" y="1395125"/>
            <a:ext cx="3899700" cy="347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Black Box</a:t>
            </a:r>
            <a:endParaRPr sz="18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can sniff output from ports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95" y="2710425"/>
            <a:ext cx="3105768" cy="20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What’s next? 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13" name="Google Shape;813;p122"/>
          <p:cNvSpPr txBox="1"/>
          <p:nvPr/>
        </p:nvSpPr>
        <p:spPr>
          <a:xfrm>
            <a:off x="637750" y="1575875"/>
            <a:ext cx="78774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Tahoma"/>
              <a:buChar char="●"/>
            </a:pPr>
            <a:r>
              <a:rPr lang="ru" sz="22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More modules, profiles &amp; supported devices</a:t>
            </a:r>
            <a:endParaRPr sz="22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Tahoma"/>
              <a:buChar char="●"/>
            </a:pPr>
            <a:r>
              <a:rPr lang="ru" sz="22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Community development: website, forum</a:t>
            </a:r>
            <a:endParaRPr sz="22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Tahoma"/>
              <a:buChar char="●"/>
            </a:pPr>
            <a:r>
              <a:rPr lang="ru" sz="22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Centralized module &amp; profile organization:</a:t>
            </a:r>
            <a:endParaRPr sz="22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ability to submit modules for framework repositories &amp; install them directly from application interface</a:t>
            </a:r>
            <a:endParaRPr sz="22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3"/>
          <p:cNvSpPr txBox="1"/>
          <p:nvPr>
            <p:ph type="ctrTitle"/>
          </p:nvPr>
        </p:nvSpPr>
        <p:spPr>
          <a:xfrm>
            <a:off x="718199" y="1266156"/>
            <a:ext cx="7707600" cy="804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Questions?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Thanks for attention!</a:t>
            </a:r>
            <a:endParaRPr/>
          </a:p>
        </p:txBody>
      </p:sp>
      <p:sp>
        <p:nvSpPr>
          <p:cNvPr id="824" name="Google Shape;824;p124"/>
          <p:cNvSpPr txBox="1"/>
          <p:nvPr>
            <p:ph idx="1" type="subTitle"/>
          </p:nvPr>
        </p:nvSpPr>
        <p:spPr>
          <a:xfrm>
            <a:off x="395850" y="2840633"/>
            <a:ext cx="6858000" cy="1900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/>
              <a:t>Gitlab: https://gitlab.com/drakylar1/iotsecfuzz</a:t>
            </a:r>
            <a:br>
              <a:rPr lang="ru" sz="1800"/>
            </a:br>
            <a:r>
              <a:rPr lang="ru" sz="1800"/>
              <a:t>Marakhovich Sofia: @Soff_M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/>
              <a:t>Shaposhnikov Ilya: @drakylar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/>
              <a:t>Bliznyuk Sergey: @bronzebee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Little more about software 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815225" y="1395125"/>
            <a:ext cx="3899700" cy="347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Black Box</a:t>
            </a:r>
            <a:endParaRPr sz="18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can sniff output from ports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714875" y="1395125"/>
            <a:ext cx="3800100" cy="36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 Box</a:t>
            </a:r>
            <a:endParaRPr sz="18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a memory dump or firmware and we can analyze it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95" y="2710425"/>
            <a:ext cx="3105768" cy="20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825" y="2710425"/>
            <a:ext cx="3025267" cy="200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biggest problem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biggest problem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101950" y="940075"/>
            <a:ext cx="8413200" cy="3388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457200" lvl="0" marL="45720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 sz="72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admin: admin</a:t>
            </a:r>
            <a:endParaRPr sz="7200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2780275" y="273850"/>
            <a:ext cx="5734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Security of communication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628650" y="1485300"/>
            <a:ext cx="4051500" cy="338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Сhannels through which these devices communicate with other software and devices.</a:t>
            </a:r>
            <a:endParaRPr sz="22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At this level, security holes are most often found.</a:t>
            </a:r>
            <a:endParaRPr sz="22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25" y="1485294"/>
            <a:ext cx="3166650" cy="30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A </a:t>
            </a:r>
            <a:r>
              <a:rPr lang="ru">
                <a:solidFill>
                  <a:srgbClr val="FFFFFF"/>
                </a:solidFill>
              </a:rPr>
              <a:t>l</a:t>
            </a:r>
            <a:r>
              <a:rPr lang="ru">
                <a:solidFill>
                  <a:srgbClr val="FFFFFF"/>
                </a:solidFill>
              </a:rPr>
              <a:t>ittle bit of everything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628650" y="1141775"/>
            <a:ext cx="5043900" cy="372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need to know: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TCP/IP stack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-"/>
            </a:pPr>
            <a:r>
              <a:rPr lang="ru" sz="18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Microcontroller Basics</a:t>
            </a:r>
            <a:endParaRPr sz="18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Radio protocols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conduct reverse engineering firmware or compiled programs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vulnerability search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Exploiting binary vulnerabilities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625" y="1141776"/>
            <a:ext cx="2151263" cy="3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hacker Toolbox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hacker Toolbox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825" y="2595325"/>
            <a:ext cx="2498150" cy="23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hacker Toolbox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825" y="2595325"/>
            <a:ext cx="2498150" cy="2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605000"/>
            <a:ext cx="16290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623888" y="1282304"/>
            <a:ext cx="7886700" cy="1736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Soff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hacker Toolbox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850" y="975625"/>
            <a:ext cx="2498149" cy="1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825" y="2595325"/>
            <a:ext cx="2498150" cy="2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605000"/>
            <a:ext cx="16290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hacker Toolbox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850" y="975625"/>
            <a:ext cx="2498149" cy="1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825" y="2595325"/>
            <a:ext cx="2498150" cy="2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605000"/>
            <a:ext cx="16290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975625"/>
            <a:ext cx="1629024" cy="1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hacker Toolbox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850" y="975625"/>
            <a:ext cx="2498149" cy="1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225" y="2999225"/>
            <a:ext cx="1948775" cy="19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825" y="2595325"/>
            <a:ext cx="2498150" cy="2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2605000"/>
            <a:ext cx="16290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400" y="975625"/>
            <a:ext cx="1629024" cy="1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hacker Toolbox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850" y="975625"/>
            <a:ext cx="2498149" cy="1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50" y="3002450"/>
            <a:ext cx="2071826" cy="194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3225" y="2999225"/>
            <a:ext cx="1948775" cy="19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5825" y="2595325"/>
            <a:ext cx="2498150" cy="2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400" y="2605000"/>
            <a:ext cx="16290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4400" y="975625"/>
            <a:ext cx="1629024" cy="1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hacker Toolbox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50" y="1371601"/>
            <a:ext cx="4247250" cy="1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850" y="975625"/>
            <a:ext cx="2498149" cy="1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750" y="3002450"/>
            <a:ext cx="2071826" cy="194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3225" y="2999225"/>
            <a:ext cx="1948775" cy="19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5825" y="2595325"/>
            <a:ext cx="2498150" cy="2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4400" y="2605000"/>
            <a:ext cx="16290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4400" y="975625"/>
            <a:ext cx="1629024" cy="1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can I hack my fridge? </a:t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42900" y="1546400"/>
            <a:ext cx="4548600" cy="332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Font typeface="Arial"/>
              <a:buAutoNum type="arabicPeriod"/>
            </a:pPr>
            <a:r>
              <a:rPr lang="ru" sz="1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Search for information about the device without interacting with it. </a:t>
            </a:r>
            <a:r>
              <a:rPr lang="ru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(Federal Communications Commission ID)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100" y="1752300"/>
            <a:ext cx="3586525" cy="27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can I hack my fridge? 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42900" y="1546400"/>
            <a:ext cx="4548600" cy="332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Font typeface="Arial"/>
              <a:buAutoNum type="arabicPeriod"/>
            </a:pPr>
            <a:r>
              <a:rPr lang="ru" sz="1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Search for information about the device without interacting with it. </a:t>
            </a:r>
            <a:r>
              <a:rPr lang="ru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(Federal Communications Commission ID)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AutoNum type="arabicPeriod"/>
            </a:pPr>
            <a:r>
              <a:rPr lang="ru" sz="1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Create a general scheme that can interact with this device and through which communication channels.</a:t>
            </a:r>
            <a:endParaRPr sz="16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100" y="1752300"/>
            <a:ext cx="3586525" cy="27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can I hack my fridge? 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42900" y="1546400"/>
            <a:ext cx="4548600" cy="332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Font typeface="Arial"/>
              <a:buAutoNum type="arabicPeriod"/>
            </a:pPr>
            <a:r>
              <a:rPr lang="ru" sz="1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Search for information about the device without interacting with it. </a:t>
            </a:r>
            <a:r>
              <a:rPr lang="ru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(Federal Communications Commission ID)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AutoNum type="arabicPeriod"/>
            </a:pPr>
            <a:r>
              <a:rPr lang="ru" sz="1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Create a general scheme that can interact with this device and through which communication channels.</a:t>
            </a:r>
            <a:endParaRPr sz="16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AutoNum type="arabicPeriod"/>
            </a:pPr>
            <a:r>
              <a:rPr lang="ru" sz="1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For each of the devices and communication channels make a list of threats for which they need to be checked.</a:t>
            </a:r>
            <a:endParaRPr sz="16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100" y="1752300"/>
            <a:ext cx="3586525" cy="27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 Testing </a:t>
            </a:r>
            <a:r>
              <a:rPr lang="ru">
                <a:solidFill>
                  <a:srgbClr val="FFFFFF"/>
                </a:solidFill>
              </a:rPr>
              <a:t>problems</a:t>
            </a:r>
            <a:r>
              <a:rPr lang="ru">
                <a:solidFill>
                  <a:srgbClr val="FFFFFF"/>
                </a:solidFill>
              </a:rPr>
              <a:t>  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200" y="1470775"/>
            <a:ext cx="5333650" cy="3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 </a:t>
            </a:r>
            <a:r>
              <a:rPr lang="ru">
                <a:solidFill>
                  <a:srgbClr val="FFFFFF"/>
                </a:solidFill>
              </a:rPr>
              <a:t> Testing problems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628650" y="1268050"/>
            <a:ext cx="4481100" cy="360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There are two chairs…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small programs each time for specific tasks and delete / forget them later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large programs, refine and store them somehow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925" y="1437274"/>
            <a:ext cx="3258925" cy="29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Who am I?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628650" y="1662300"/>
            <a:ext cx="5043900" cy="320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ru" sz="2200"/>
              <a:t>HSE Miem Student 3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ru" sz="2200"/>
              <a:t>InfoSec P</a:t>
            </a:r>
            <a:r>
              <a:rPr lang="ru" sz="2200"/>
              <a:t>entester </a:t>
            </a:r>
            <a:r>
              <a:rPr lang="ru" sz="2200"/>
              <a:t>Intern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ru" sz="2200"/>
              <a:t>Lunary &amp; Invuls CTF teams player</a:t>
            </a:r>
            <a:endParaRPr sz="2200"/>
          </a:p>
          <a:p>
            <a:pPr indent="-368300" lvl="0" marL="4572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Tahoma"/>
              <a:buChar char="•"/>
            </a:pPr>
            <a:r>
              <a:rPr lang="ru" sz="2200">
                <a:solidFill>
                  <a:srgbClr val="D9D9D9"/>
                </a:solidFill>
              </a:rPr>
              <a:t>Ambassador of the laboratory Kaspersky</a:t>
            </a:r>
            <a:endParaRPr sz="2200">
              <a:solidFill>
                <a:srgbClr val="D9D9D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ru" sz="2200"/>
              <a:t>Ex I</a:t>
            </a:r>
            <a:r>
              <a:rPr lang="ru" sz="2200">
                <a:solidFill>
                  <a:srgbClr val="D9D9D9"/>
                </a:solidFill>
              </a:rPr>
              <a:t>OS developer</a:t>
            </a:r>
            <a:endParaRPr sz="2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1850" y="1268050"/>
            <a:ext cx="2663350" cy="320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  Testing problems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628650" y="1268050"/>
            <a:ext cx="4481100" cy="360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little more about the first </a:t>
            </a:r>
            <a:r>
              <a:rPr lang="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chair: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structure 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Suitable for specialized tasks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will never use it again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450" y="1353200"/>
            <a:ext cx="3134750" cy="31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  Testing problems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4572000" y="1420450"/>
            <a:ext cx="4481100" cy="360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</a:t>
            </a: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cherie: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Complicated structure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 to modify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 to support </a:t>
            </a:r>
            <a:r>
              <a:rPr lang="ru" sz="11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sup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75" y="1420444"/>
            <a:ext cx="3729451" cy="288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623888" y="1282304"/>
            <a:ext cx="7886700" cy="1736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Drakylar</a:t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About myself</a:t>
            </a:r>
            <a:endParaRPr/>
          </a:p>
        </p:txBody>
      </p:sp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628650" y="1141775"/>
            <a:ext cx="5043900" cy="372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BMSTU student </a:t>
            </a:r>
            <a:r>
              <a:rPr lang="ru" strike="sngStrike"/>
              <a:t>1</a:t>
            </a:r>
            <a:r>
              <a:rPr lang="ru"/>
              <a:t> </a:t>
            </a:r>
            <a:r>
              <a:rPr lang="ru" strike="sngStrike"/>
              <a:t>2</a:t>
            </a:r>
            <a:r>
              <a:rPr lang="ru"/>
              <a:t> 3 course</a:t>
            </a:r>
            <a:br>
              <a:rPr lang="ru"/>
            </a:br>
            <a:endParaRPr sz="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SFT0 &amp; Invuls CTF teams player</a:t>
            </a:r>
            <a:br>
              <a:rPr lang="ru"/>
            </a:br>
            <a:endParaRPr sz="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Hacked not so smart fridge for free pizza</a:t>
            </a:r>
            <a:br>
              <a:rPr lang="ru"/>
            </a:br>
            <a:endParaRPr sz="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Rostelecom RedTeam Analyst</a:t>
            </a:r>
            <a:br>
              <a:rPr lang="ru"/>
            </a:br>
            <a:endParaRPr sz="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Tested over 30 smart devices </a:t>
            </a:r>
            <a:br>
              <a:rPr lang="ru"/>
            </a:br>
            <a:r>
              <a:rPr lang="ru"/>
              <a:t>(at last year)</a:t>
            </a:r>
            <a:br>
              <a:rPr lang="ru"/>
            </a:br>
            <a:endParaRPr sz="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Not funny kidding(but i don’t care - suffer:)</a:t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075" y="1445800"/>
            <a:ext cx="1762899" cy="257152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title"/>
          </p:nvPr>
        </p:nvSpPr>
        <p:spPr>
          <a:xfrm>
            <a:off x="3006300" y="273849"/>
            <a:ext cx="5508900" cy="90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What do you know about other IoT frameworks?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3006300" y="273849"/>
            <a:ext cx="5508900" cy="90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What do you know about other IoT frameworks?</a:t>
            </a:r>
            <a:endParaRPr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300" y="1312050"/>
            <a:ext cx="4156974" cy="35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053751" y="273844"/>
            <a:ext cx="5462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IoTSecFuzz - IoT security testing framework</a:t>
            </a:r>
            <a:endParaRPr/>
          </a:p>
        </p:txBody>
      </p:sp>
      <p:sp>
        <p:nvSpPr>
          <p:cNvPr id="313" name="Google Shape;313;p4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 txBox="1"/>
          <p:nvPr>
            <p:ph idx="4" type="body"/>
          </p:nvPr>
        </p:nvSpPr>
        <p:spPr>
          <a:xfrm>
            <a:off x="5401950" y="1674700"/>
            <a:ext cx="31146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400"/>
              <a:t> </a:t>
            </a:r>
            <a:endParaRPr sz="2400"/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1271019"/>
            <a:ext cx="3570657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053751" y="273844"/>
            <a:ext cx="5462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IoTSecFuzz - IoT security testing framework</a:t>
            </a:r>
            <a:endParaRPr/>
          </a:p>
        </p:txBody>
      </p:sp>
      <p:sp>
        <p:nvSpPr>
          <p:cNvPr id="321" name="Google Shape;321;p4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"/>
          <p:cNvSpPr txBox="1"/>
          <p:nvPr>
            <p:ph idx="4" type="body"/>
          </p:nvPr>
        </p:nvSpPr>
        <p:spPr>
          <a:xfrm>
            <a:off x="5401950" y="1674700"/>
            <a:ext cx="31146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Python 3.7</a:t>
            </a:r>
            <a:endParaRPr sz="2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1271019"/>
            <a:ext cx="3570657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3053751" y="273844"/>
            <a:ext cx="5462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IoTSecFuzz - IoT security testing framework</a:t>
            </a:r>
            <a:endParaRPr/>
          </a:p>
        </p:txBody>
      </p:sp>
      <p:sp>
        <p:nvSpPr>
          <p:cNvPr id="329" name="Google Shape;329;p5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0"/>
          <p:cNvSpPr txBox="1"/>
          <p:nvPr>
            <p:ph idx="4" type="body"/>
          </p:nvPr>
        </p:nvSpPr>
        <p:spPr>
          <a:xfrm>
            <a:off x="5401950" y="1674700"/>
            <a:ext cx="31146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Python 3.7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&gt; 30 submodules</a:t>
            </a:r>
            <a:endParaRPr sz="2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1271019"/>
            <a:ext cx="3570657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3053751" y="273844"/>
            <a:ext cx="5462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IoTSecFuzz - IoT security testing framework</a:t>
            </a:r>
            <a:endParaRPr/>
          </a:p>
        </p:txBody>
      </p:sp>
      <p:sp>
        <p:nvSpPr>
          <p:cNvPr id="337" name="Google Shape;337;p5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1"/>
          <p:cNvSpPr txBox="1"/>
          <p:nvPr>
            <p:ph idx="4" type="body"/>
          </p:nvPr>
        </p:nvSpPr>
        <p:spPr>
          <a:xfrm>
            <a:off x="5401950" y="1674700"/>
            <a:ext cx="31146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Python 3.7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&gt; 30 submodules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Console</a:t>
            </a:r>
            <a:r>
              <a:rPr lang="ru" sz="2400"/>
              <a:t> interface</a:t>
            </a:r>
            <a:endParaRPr sz="2400"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1271019"/>
            <a:ext cx="3570657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Who are we?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628650" y="1227050"/>
            <a:ext cx="3052500" cy="3644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ru" sz="2200"/>
              <a:t>International team</a:t>
            </a:r>
            <a:br>
              <a:rPr lang="ru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ru" sz="2200"/>
              <a:t>60+ </a:t>
            </a:r>
            <a:r>
              <a:rPr lang="ru" sz="2200"/>
              <a:t>participants</a:t>
            </a:r>
            <a:br>
              <a:rPr lang="ru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ru" sz="2200"/>
              <a:t>PHDays StandOff  2017 participants.</a:t>
            </a:r>
            <a:endParaRPr sz="22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025" y="1227050"/>
            <a:ext cx="3918175" cy="3311426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3053751" y="273844"/>
            <a:ext cx="5462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IoTSecFuzz - IoT security testing framework</a:t>
            </a:r>
            <a:endParaRPr/>
          </a:p>
        </p:txBody>
      </p:sp>
      <p:sp>
        <p:nvSpPr>
          <p:cNvPr id="345" name="Google Shape;345;p5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"/>
          <p:cNvSpPr txBox="1"/>
          <p:nvPr>
            <p:ph idx="4" type="body"/>
          </p:nvPr>
        </p:nvSpPr>
        <p:spPr>
          <a:xfrm>
            <a:off x="5401950" y="1674700"/>
            <a:ext cx="31146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Python 3.7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&gt; 30 submodules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Console interface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GUI interface</a:t>
            </a:r>
            <a:endParaRPr sz="2400"/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1271019"/>
            <a:ext cx="3570657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053751" y="273844"/>
            <a:ext cx="5462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IoTSecFuzz - IoT security testing framework</a:t>
            </a:r>
            <a:endParaRPr/>
          </a:p>
        </p:txBody>
      </p:sp>
      <p:sp>
        <p:nvSpPr>
          <p:cNvPr id="353" name="Google Shape;353;p5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3"/>
          <p:cNvSpPr txBox="1"/>
          <p:nvPr>
            <p:ph idx="4" type="body"/>
          </p:nvPr>
        </p:nvSpPr>
        <p:spPr>
          <a:xfrm>
            <a:off x="5401950" y="1674700"/>
            <a:ext cx="31146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Python 3.7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&gt; 30 submodules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Console interface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GUI interface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Profile system</a:t>
            </a:r>
            <a:endParaRPr sz="2400"/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1271019"/>
            <a:ext cx="3570657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3053751" y="273844"/>
            <a:ext cx="5462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IoTSecFuzz - IoT security testing framework</a:t>
            </a:r>
            <a:endParaRPr/>
          </a:p>
        </p:txBody>
      </p:sp>
      <p:sp>
        <p:nvSpPr>
          <p:cNvPr id="361" name="Google Shape;361;p5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4"/>
          <p:cNvSpPr txBox="1"/>
          <p:nvPr>
            <p:ph idx="4" type="body"/>
          </p:nvPr>
        </p:nvSpPr>
        <p:spPr>
          <a:xfrm>
            <a:off x="5401950" y="1674700"/>
            <a:ext cx="31146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Python 3.7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&gt; 30 submodules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Console interface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GUI interface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Profile system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Import as library</a:t>
            </a:r>
            <a:endParaRPr sz="2400"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1271019"/>
            <a:ext cx="3570657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type="ctrTitle"/>
          </p:nvPr>
        </p:nvSpPr>
        <p:spPr>
          <a:xfrm>
            <a:off x="718199" y="1394281"/>
            <a:ext cx="7707600" cy="804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Hardware modules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UART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>
            <p:ph type="title"/>
          </p:nvPr>
        </p:nvSpPr>
        <p:spPr>
          <a:xfrm>
            <a:off x="3169950" y="7522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Baudrate bruteforce</a:t>
            </a:r>
            <a:endParaRPr/>
          </a:p>
        </p:txBody>
      </p:sp>
      <p:sp>
        <p:nvSpPr>
          <p:cNvPr id="375" name="Google Shape;375;p56"/>
          <p:cNvSpPr/>
          <p:nvPr/>
        </p:nvSpPr>
        <p:spPr>
          <a:xfrm>
            <a:off x="330050" y="1370250"/>
            <a:ext cx="6701100" cy="255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Trying 9600: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 .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ASCII: 30%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Trying 115200: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 o a d i n g _ f i r m w a r e _ _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ASCII: 100%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Device baudrate: 115200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UART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7"/>
          <p:cNvSpPr txBox="1"/>
          <p:nvPr>
            <p:ph type="title"/>
          </p:nvPr>
        </p:nvSpPr>
        <p:spPr>
          <a:xfrm>
            <a:off x="3169950" y="7522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Baudrate bruteforce</a:t>
            </a:r>
            <a:endParaRPr/>
          </a:p>
        </p:txBody>
      </p:sp>
      <p:sp>
        <p:nvSpPr>
          <p:cNvPr id="382" name="Google Shape;382;p57"/>
          <p:cNvSpPr/>
          <p:nvPr/>
        </p:nvSpPr>
        <p:spPr>
          <a:xfrm>
            <a:off x="330050" y="1370250"/>
            <a:ext cx="6701100" cy="255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Trying 9600: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 .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ASCII: 30%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Trying 115200: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 o a d i n g _ f i r m w a r e _ _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ASCII: 100%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Device baudrate: 115200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700" y="2863975"/>
            <a:ext cx="2516026" cy="1887025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57"/>
          <p:cNvSpPr txBox="1"/>
          <p:nvPr/>
        </p:nvSpPr>
        <p:spPr>
          <a:xfrm>
            <a:off x="6971825" y="4233500"/>
            <a:ext cx="2027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FFF00"/>
                </a:solidFill>
              </a:rPr>
              <a:t>baudrate.py</a:t>
            </a:r>
            <a:endParaRPr b="1" sz="2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3169950" y="285923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UART -&gt; Uboot loader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8"/>
          <p:cNvSpPr txBox="1"/>
          <p:nvPr>
            <p:ph type="title"/>
          </p:nvPr>
        </p:nvSpPr>
        <p:spPr>
          <a:xfrm>
            <a:off x="3169950" y="7522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Creating shell root terminal 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8"/>
          <p:cNvSpPr/>
          <p:nvPr/>
        </p:nvSpPr>
        <p:spPr>
          <a:xfrm>
            <a:off x="1221450" y="1439225"/>
            <a:ext cx="6701100" cy="255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 setenv extra_boot_args init=/bin/sh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 setenv optargs init=/bin/sh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 setenv bootargs ${bootargs} single init=/bin/sh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 boot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3169950" y="285923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UART -&gt; </a:t>
            </a:r>
            <a:r>
              <a:rPr lang="ru"/>
              <a:t>Uboot loader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9"/>
          <p:cNvSpPr txBox="1"/>
          <p:nvPr>
            <p:ph type="title"/>
          </p:nvPr>
        </p:nvSpPr>
        <p:spPr>
          <a:xfrm>
            <a:off x="3169950" y="7522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Memory dumping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9"/>
          <p:cNvSpPr/>
          <p:nvPr/>
        </p:nvSpPr>
        <p:spPr>
          <a:xfrm>
            <a:off x="210750" y="1370250"/>
            <a:ext cx="8722500" cy="302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 md.l 0x40000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00040000: 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33</a:t>
            </a:r>
            <a:r>
              <a:rPr b="1" lang="ru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b="1" lang="ru" sz="18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37363534 62613938 66656463 </a:t>
            </a:r>
            <a:r>
              <a:rPr b="1" lang="ru" sz="18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ru" sz="18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ru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456789abcdef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00040010: 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3169950" y="285923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UART -&gt; Uboot loader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0"/>
          <p:cNvSpPr txBox="1"/>
          <p:nvPr>
            <p:ph type="title"/>
          </p:nvPr>
        </p:nvSpPr>
        <p:spPr>
          <a:xfrm>
            <a:off x="3169950" y="7522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Filesystem</a:t>
            </a:r>
            <a:r>
              <a:rPr lang="ru" sz="2400"/>
              <a:t> dumping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0"/>
          <p:cNvSpPr/>
          <p:nvPr/>
        </p:nvSpPr>
        <p:spPr>
          <a:xfrm>
            <a:off x="490450" y="1291950"/>
            <a:ext cx="8142300" cy="3021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 cramfsls /etc/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root root 2659 Sep 17 01:46 /etc/passwd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 cramfsload /etc/passwd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3169950" y="285923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UART -&gt; Uboot loader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1"/>
          <p:cNvSpPr txBox="1"/>
          <p:nvPr>
            <p:ph type="title"/>
          </p:nvPr>
        </p:nvSpPr>
        <p:spPr>
          <a:xfrm>
            <a:off x="3169950" y="7522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Filesystem dumping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1"/>
          <p:cNvSpPr/>
          <p:nvPr/>
        </p:nvSpPr>
        <p:spPr>
          <a:xfrm>
            <a:off x="490450" y="1291950"/>
            <a:ext cx="8142300" cy="3021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 cramfsls /etc/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root root 2659 Sep 17 01:46 /etc/passwd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U-Boot&gt; cramfsload /etc/passwd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What is IoT?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628650" y="1268050"/>
            <a:ext cx="3985500" cy="360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The Internet of Things</a:t>
            </a:r>
            <a:r>
              <a:rPr lang="ru"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- network of devices that are connected to the Internet, controlled through it, and can communicate with each other.</a:t>
            </a:r>
            <a:endParaRPr sz="20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2000"/>
              <a:t>But</a:t>
            </a:r>
            <a:r>
              <a:rPr lang="ru" sz="2000"/>
              <a:t> sometimes </a:t>
            </a:r>
            <a:r>
              <a:rPr lang="ru"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device can be classified as part of internet of things </a:t>
            </a:r>
            <a:r>
              <a:rPr lang="ru"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without an internet connection.</a:t>
            </a:r>
            <a:endParaRPr sz="20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950" y="1268050"/>
            <a:ext cx="4208125" cy="317293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TTY Shell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2"/>
          <p:cNvSpPr txBox="1"/>
          <p:nvPr>
            <p:ph type="title"/>
          </p:nvPr>
        </p:nvSpPr>
        <p:spPr>
          <a:xfrm>
            <a:off x="3169950" y="7522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Password bruteforce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2"/>
          <p:cNvSpPr/>
          <p:nvPr/>
        </p:nvSpPr>
        <p:spPr>
          <a:xfrm>
            <a:off x="1221450" y="1439225"/>
            <a:ext cx="6701100" cy="255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&gt; Enter login: root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&gt; Enter password: toor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&gt; Wrong password!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Cheap logic analyzer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3"/>
          <p:cNvSpPr txBox="1"/>
          <p:nvPr>
            <p:ph type="title"/>
          </p:nvPr>
        </p:nvSpPr>
        <p:spPr>
          <a:xfrm>
            <a:off x="3169950" y="7522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Arduino UNO</a:t>
            </a:r>
            <a:endParaRPr/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900" y="1078800"/>
            <a:ext cx="4846699" cy="3611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ctrTitle"/>
          </p:nvPr>
        </p:nvSpPr>
        <p:spPr>
          <a:xfrm>
            <a:off x="718199" y="1394281"/>
            <a:ext cx="7707600" cy="804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Software</a:t>
            </a:r>
            <a:r>
              <a:rPr lang="ru"/>
              <a:t> modules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Binwalk API module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5"/>
          <p:cNvSpPr/>
          <p:nvPr/>
        </p:nvSpPr>
        <p:spPr>
          <a:xfrm>
            <a:off x="1660350" y="1359150"/>
            <a:ext cx="5823300" cy="2425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&gt; binwalk firmware.bin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 [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[6264, 'LZO compressed data'],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	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448" name="Google Shape;4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" y="1148625"/>
            <a:ext cx="2202150" cy="22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454" name="Google Shape;4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" y="1148625"/>
            <a:ext cx="2202150" cy="224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475" y="3075050"/>
            <a:ext cx="2269617" cy="17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461" name="Google Shape;4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" y="1148625"/>
            <a:ext cx="2202150" cy="224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200" y="1148625"/>
            <a:ext cx="2305550" cy="16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475" y="3075050"/>
            <a:ext cx="2269617" cy="17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0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Firmware hardcoded credentials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" y="1148625"/>
            <a:ext cx="2202150" cy="224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200" y="1148625"/>
            <a:ext cx="2305550" cy="16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475" y="3075050"/>
            <a:ext cx="2269617" cy="17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4200" y="2747025"/>
            <a:ext cx="2445600" cy="19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1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Firmware hardcoded credentials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1"/>
          <p:cNvSpPr/>
          <p:nvPr/>
        </p:nvSpPr>
        <p:spPr>
          <a:xfrm>
            <a:off x="560725" y="1589175"/>
            <a:ext cx="7605600" cy="2425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Found file: /etc/passwd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Found hardcoded password: 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$1$V.dD1/c1$VHercFBRjVLXgKQTQqzGG.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Found file: /etc/proftpd/ftpd.passwd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Found hardcoded password: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$1$nbFjxIr4$5xMoTwMGJ9.ja5ovXgRFN1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security issues and risks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411350" y="1268050"/>
            <a:ext cx="4371300" cy="346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</a:rPr>
              <a:t>The total number of devices connected to the Internet is 23 billion with the prospect of increasing to 30 billion by 2020.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significant part of the devices has security problems.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Ignoring these problems leads to the creation of botnets(Mirai, Satori) and leakage of personal data.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50" y="1705251"/>
            <a:ext cx="4165225" cy="22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2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Password fast dictionary bruteforce module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1558375"/>
            <a:ext cx="7410099" cy="29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3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Password fast dictionary bruteforce module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782" y="1558375"/>
            <a:ext cx="5088444" cy="29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4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Password fast dictionary bruteforce module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4"/>
          <p:cNvSpPr/>
          <p:nvPr/>
        </p:nvSpPr>
        <p:spPr>
          <a:xfrm>
            <a:off x="560725" y="1589175"/>
            <a:ext cx="7850100" cy="2425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password: $1$V.dD1/c1$VHercFBRjVLXgKQTQqzGG.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Trying admin..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Trying root..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 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Trying toor..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Success!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/>
          <p:nvPr>
            <p:ph type="ctrTitle"/>
          </p:nvPr>
        </p:nvSpPr>
        <p:spPr>
          <a:xfrm>
            <a:off x="718199" y="1394281"/>
            <a:ext cx="7707600" cy="804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Communication</a:t>
            </a:r>
            <a:r>
              <a:rPr lang="ru"/>
              <a:t> modules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6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WIFI -&gt; Deauth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6"/>
          <p:cNvSpPr/>
          <p:nvPr/>
        </p:nvSpPr>
        <p:spPr>
          <a:xfrm>
            <a:off x="560725" y="1589175"/>
            <a:ext cx="7605600" cy="2425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SSID MAC of WIFI network: 00:11:22:33:44:55 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Client MAC: AA:BB:CC:DD:EE:FF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Deauthing client…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OK! Create your fake WIFI access point!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WIFI -&gt; WPA2 Handshake Cracker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7"/>
          <p:cNvSpPr/>
          <p:nvPr/>
        </p:nvSpPr>
        <p:spPr>
          <a:xfrm>
            <a:off x="769200" y="1316000"/>
            <a:ext cx="7605600" cy="341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SSID MAC of WIFI network: 00:11:22:33:44:55 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AP Name: kill-me-please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Dictionary: /tmp/10k.txt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Capturing handshake... Captured!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Trying 10000 passwords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Found: P73wefim458fjwe30234jfma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4" name="Google Shape;5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75" y="2413995"/>
            <a:ext cx="3375450" cy="247715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WIFI -&gt; Probe sniffing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8"/>
          <p:cNvSpPr/>
          <p:nvPr/>
        </p:nvSpPr>
        <p:spPr>
          <a:xfrm>
            <a:off x="560725" y="1589175"/>
            <a:ext cx="8071800" cy="2611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Starting probe sniffing!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Device AA:BB:CC:DD:EE:FF tried to connect to “HP”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Device 00:11:33:33:77:00 tried to connect to “Samsang”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Return: 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Courier New"/>
              <a:buChar char="●"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AA:BB:CC:DD:EE:FF”: “HP”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Courier New"/>
              <a:buChar char="●"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“00:11:33:33:77:00”: “Samsang”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9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ARP -&gt; Finding</a:t>
            </a:r>
            <a:endParaRPr/>
          </a:p>
        </p:txBody>
      </p:sp>
      <p:sp>
        <p:nvSpPr>
          <p:cNvPr id="526" name="Google Shape;526;p79"/>
          <p:cNvSpPr/>
          <p:nvPr/>
        </p:nvSpPr>
        <p:spPr>
          <a:xfrm>
            <a:off x="560725" y="1589175"/>
            <a:ext cx="8071800" cy="2611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Starting ARP-Finding!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Found: AA:BB:CC:DD:EE:FF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Found: 00:11:22:33:44:55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List of found addresses: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[“AA:BB:CC:DD:EE:FF”, “00:11:22:33:44:55”, . . . ]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ARP -&gt; Spoofing</a:t>
            </a:r>
            <a:endParaRPr/>
          </a:p>
        </p:txBody>
      </p:sp>
      <p:sp>
        <p:nvSpPr>
          <p:cNvPr id="532" name="Google Shape;532;p80"/>
          <p:cNvSpPr/>
          <p:nvPr/>
        </p:nvSpPr>
        <p:spPr>
          <a:xfrm>
            <a:off x="560725" y="1354350"/>
            <a:ext cx="8071800" cy="320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Gateway ip: 192.168.1.1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Target: 192.168.1.123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Packets amount: 1000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Starting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Got MAC address of 192.168.1.1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Got MAC address of 192.168.1.123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Capturing packets...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Finished!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3" name="Google Shape;5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725" y="2686000"/>
            <a:ext cx="2032600" cy="2032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NRF24 -&gt; Find addresses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81"/>
          <p:cNvSpPr/>
          <p:nvPr/>
        </p:nvSpPr>
        <p:spPr>
          <a:xfrm>
            <a:off x="575100" y="1546050"/>
            <a:ext cx="7605600" cy="2611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Sniffing for NRF24 Stream.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Changing channel to: 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Changing channel to: 2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 . .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Most common addresses: </a:t>
            </a:r>
            <a:b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[“</a:t>
            </a:r>
            <a:r>
              <a:rPr b="1" lang="ru" sz="1800" strike="sng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00:00:00:00:00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”, “AA:BB:CC:DD:EE”, . . . ]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security issues and risks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5051050" y="1268050"/>
            <a:ext cx="3731700" cy="346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Due to the </a:t>
            </a:r>
            <a:r>
              <a:rPr lang="ru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irresponsible</a:t>
            </a:r>
            <a:r>
              <a:rPr lang="ru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 approach towards IoT security, search engines for IoT have appeared: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ru" sz="2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Shodan</a:t>
            </a:r>
            <a:endParaRPr sz="20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ru" sz="2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Censys</a:t>
            </a:r>
            <a:endParaRPr sz="20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ru" sz="2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ZoomEye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25" y="1268050"/>
            <a:ext cx="3303149" cy="34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2"/>
          <p:cNvSpPr txBox="1"/>
          <p:nvPr>
            <p:ph type="title"/>
          </p:nvPr>
        </p:nvSpPr>
        <p:spPr>
          <a:xfrm>
            <a:off x="3169950" y="273848"/>
            <a:ext cx="54627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NRF24 -&gt; Send bytes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2"/>
          <p:cNvSpPr/>
          <p:nvPr/>
        </p:nvSpPr>
        <p:spPr>
          <a:xfrm>
            <a:off x="1207650" y="1915050"/>
            <a:ext cx="6728700" cy="1567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Device address: </a:t>
            </a: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AA:BB:CC:DD:EE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Channel: 11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Bytes: 0x1337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Sending bytes... Done!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3"/>
          <p:cNvSpPr txBox="1"/>
          <p:nvPr>
            <p:ph type="ctrTitle"/>
          </p:nvPr>
        </p:nvSpPr>
        <p:spPr>
          <a:xfrm>
            <a:off x="718199" y="1394281"/>
            <a:ext cx="7707600" cy="804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 more probem..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4"/>
          <p:cNvSpPr txBox="1"/>
          <p:nvPr>
            <p:ph idx="1" type="body"/>
          </p:nvPr>
        </p:nvSpPr>
        <p:spPr>
          <a:xfrm>
            <a:off x="256525" y="929800"/>
            <a:ext cx="44811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ru" sz="2400">
                <a:solidFill>
                  <a:srgbClr val="FFFFFF"/>
                </a:solidFill>
              </a:rPr>
              <a:t>+100500 same options depend on manufacturers/devices</a:t>
            </a:r>
            <a:br>
              <a:rPr lang="ru" sz="2400">
                <a:solidFill>
                  <a:srgbClr val="FFFFFF"/>
                </a:solidFill>
              </a:rPr>
            </a:b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ru" sz="2400">
                <a:solidFill>
                  <a:srgbClr val="FFFFFF"/>
                </a:solidFill>
              </a:rPr>
              <a:t>Options transmission between security specialists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5"/>
          <p:cNvSpPr txBox="1"/>
          <p:nvPr>
            <p:ph idx="1" type="body"/>
          </p:nvPr>
        </p:nvSpPr>
        <p:spPr>
          <a:xfrm>
            <a:off x="256525" y="929800"/>
            <a:ext cx="44811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ru" sz="2400">
                <a:solidFill>
                  <a:srgbClr val="FFFFFF"/>
                </a:solidFill>
              </a:rPr>
              <a:t>+100500 same options depend on manufacturers/devices</a:t>
            </a:r>
            <a:br>
              <a:rPr lang="ru" sz="2400">
                <a:solidFill>
                  <a:srgbClr val="FFFFFF"/>
                </a:solidFill>
              </a:rPr>
            </a:b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ru" sz="2400">
                <a:solidFill>
                  <a:srgbClr val="FFFFFF"/>
                </a:solidFill>
              </a:rPr>
              <a:t>Options transmission between security specialists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61" name="Google Shape;56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625" y="1228875"/>
            <a:ext cx="4252850" cy="26537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6"/>
          <p:cNvSpPr txBox="1"/>
          <p:nvPr>
            <p:ph type="title"/>
          </p:nvPr>
        </p:nvSpPr>
        <p:spPr>
          <a:xfrm>
            <a:off x="3049438" y="273844"/>
            <a:ext cx="54660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Profile system</a:t>
            </a:r>
            <a:endParaRPr/>
          </a:p>
        </p:txBody>
      </p:sp>
      <p:pic>
        <p:nvPicPr>
          <p:cNvPr id="567" name="Google Shape;56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00" y="1440750"/>
            <a:ext cx="1403350" cy="14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00" y="3269550"/>
            <a:ext cx="1676952" cy="167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801" y="1029900"/>
            <a:ext cx="2225048" cy="222504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6"/>
          <p:cNvSpPr txBox="1"/>
          <p:nvPr>
            <p:ph idx="1" type="body"/>
          </p:nvPr>
        </p:nvSpPr>
        <p:spPr>
          <a:xfrm>
            <a:off x="5290700" y="3135725"/>
            <a:ext cx="3612900" cy="13026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E06666"/>
                </a:solidFill>
              </a:rPr>
              <a:t> </a:t>
            </a:r>
            <a:endParaRPr b="1" sz="18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7"/>
          <p:cNvSpPr txBox="1"/>
          <p:nvPr>
            <p:ph type="title"/>
          </p:nvPr>
        </p:nvSpPr>
        <p:spPr>
          <a:xfrm>
            <a:off x="3049438" y="273844"/>
            <a:ext cx="54660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Profile system</a:t>
            </a:r>
            <a:endParaRPr/>
          </a:p>
        </p:txBody>
      </p:sp>
      <p:pic>
        <p:nvPicPr>
          <p:cNvPr id="576" name="Google Shape;57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00" y="1440750"/>
            <a:ext cx="1403350" cy="14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00" y="3269550"/>
            <a:ext cx="1676952" cy="167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801" y="1029900"/>
            <a:ext cx="2225048" cy="222504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7"/>
          <p:cNvSpPr/>
          <p:nvPr/>
        </p:nvSpPr>
        <p:spPr>
          <a:xfrm>
            <a:off x="2126288" y="1480525"/>
            <a:ext cx="2208013" cy="427863"/>
          </a:xfrm>
          <a:custGeom>
            <a:rect b="b" l="l" r="r" t="t"/>
            <a:pathLst>
              <a:path extrusionOk="0" h="12044" w="90548">
                <a:moveTo>
                  <a:pt x="0" y="11598"/>
                </a:moveTo>
                <a:lnTo>
                  <a:pt x="90548" y="12044"/>
                </a:lnTo>
                <a:lnTo>
                  <a:pt x="90548" y="446"/>
                </a:lnTo>
                <a:lnTo>
                  <a:pt x="892" y="0"/>
                </a:lnTo>
              </a:path>
            </a:pathLst>
          </a:cu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80" name="Google Shape;580;p87"/>
          <p:cNvSpPr txBox="1"/>
          <p:nvPr>
            <p:ph idx="1" type="body"/>
          </p:nvPr>
        </p:nvSpPr>
        <p:spPr>
          <a:xfrm>
            <a:off x="5290700" y="3135725"/>
            <a:ext cx="3612900" cy="13026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b="1" lang="ru" sz="1800">
                <a:solidFill>
                  <a:srgbClr val="6AA84F"/>
                </a:solidFill>
              </a:rPr>
              <a:t>Save &amp; Restore options</a:t>
            </a:r>
            <a:br>
              <a:rPr b="1" lang="ru" sz="1800">
                <a:solidFill>
                  <a:srgbClr val="6AA84F"/>
                </a:solidFill>
              </a:rPr>
            </a:br>
            <a:br>
              <a:rPr b="1" lang="ru" sz="1800">
                <a:solidFill>
                  <a:srgbClr val="6AA84F"/>
                </a:solidFill>
              </a:rPr>
            </a:br>
            <a:br>
              <a:rPr b="1" lang="ru" sz="1800">
                <a:solidFill>
                  <a:srgbClr val="6AA84F"/>
                </a:solidFill>
              </a:rPr>
            </a:br>
            <a:endParaRPr b="1" sz="18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8"/>
          <p:cNvSpPr txBox="1"/>
          <p:nvPr>
            <p:ph type="title"/>
          </p:nvPr>
        </p:nvSpPr>
        <p:spPr>
          <a:xfrm>
            <a:off x="3049438" y="273844"/>
            <a:ext cx="54660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Profile system</a:t>
            </a:r>
            <a:endParaRPr/>
          </a:p>
        </p:txBody>
      </p:sp>
      <p:pic>
        <p:nvPicPr>
          <p:cNvPr id="586" name="Google Shape;5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00" y="1440750"/>
            <a:ext cx="1403350" cy="14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00" y="3269550"/>
            <a:ext cx="1676952" cy="167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801" y="1029900"/>
            <a:ext cx="2225048" cy="222504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8"/>
          <p:cNvSpPr/>
          <p:nvPr/>
        </p:nvSpPr>
        <p:spPr>
          <a:xfrm>
            <a:off x="2126288" y="1480525"/>
            <a:ext cx="2208013" cy="427863"/>
          </a:xfrm>
          <a:custGeom>
            <a:rect b="b" l="l" r="r" t="t"/>
            <a:pathLst>
              <a:path extrusionOk="0" h="12044" w="90548">
                <a:moveTo>
                  <a:pt x="0" y="11598"/>
                </a:moveTo>
                <a:lnTo>
                  <a:pt x="90548" y="12044"/>
                </a:lnTo>
                <a:lnTo>
                  <a:pt x="90548" y="446"/>
                </a:lnTo>
                <a:lnTo>
                  <a:pt x="892" y="0"/>
                </a:lnTo>
              </a:path>
            </a:pathLst>
          </a:cu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0" name="Google Shape;590;p88"/>
          <p:cNvSpPr/>
          <p:nvPr/>
        </p:nvSpPr>
        <p:spPr>
          <a:xfrm>
            <a:off x="2126175" y="2336100"/>
            <a:ext cx="2207950" cy="1677008"/>
          </a:xfrm>
          <a:custGeom>
            <a:rect b="b" l="l" r="r" t="t"/>
            <a:pathLst>
              <a:path extrusionOk="0" h="67799" w="88318">
                <a:moveTo>
                  <a:pt x="0" y="0"/>
                </a:moveTo>
                <a:lnTo>
                  <a:pt x="87872" y="892"/>
                </a:lnTo>
                <a:lnTo>
                  <a:pt x="88318" y="67799"/>
                </a:lnTo>
                <a:lnTo>
                  <a:pt x="2676" y="67799"/>
                </a:lnTo>
              </a:path>
            </a:pathLst>
          </a:custGeom>
          <a:noFill/>
          <a:ln cap="flat" cmpd="sng" w="762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1" name="Google Shape;591;p88"/>
          <p:cNvSpPr txBox="1"/>
          <p:nvPr>
            <p:ph idx="1" type="body"/>
          </p:nvPr>
        </p:nvSpPr>
        <p:spPr>
          <a:xfrm>
            <a:off x="5290700" y="3135725"/>
            <a:ext cx="3612900" cy="13026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b="1" lang="ru" sz="1800">
                <a:solidFill>
                  <a:srgbClr val="6AA84F"/>
                </a:solidFill>
              </a:rPr>
              <a:t>Save &amp; Restore options</a:t>
            </a:r>
            <a:endParaRPr b="1" sz="1800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b="1" lang="ru" sz="1800">
                <a:solidFill>
                  <a:srgbClr val="3C78D8"/>
                </a:solidFill>
              </a:rPr>
              <a:t>Share options with friends</a:t>
            </a:r>
            <a:br>
              <a:rPr b="1" lang="ru" sz="1800">
                <a:solidFill>
                  <a:srgbClr val="3C78D8"/>
                </a:solidFill>
              </a:rPr>
            </a:br>
            <a:br>
              <a:rPr b="1" lang="ru" sz="1800">
                <a:solidFill>
                  <a:srgbClr val="3C78D8"/>
                </a:solidFill>
              </a:rPr>
            </a:br>
            <a:endParaRPr b="1" sz="1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9"/>
          <p:cNvSpPr txBox="1"/>
          <p:nvPr>
            <p:ph type="title"/>
          </p:nvPr>
        </p:nvSpPr>
        <p:spPr>
          <a:xfrm>
            <a:off x="3049438" y="273844"/>
            <a:ext cx="54660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Profile system</a:t>
            </a:r>
            <a:endParaRPr/>
          </a:p>
        </p:txBody>
      </p:sp>
      <p:pic>
        <p:nvPicPr>
          <p:cNvPr id="597" name="Google Shape;5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00" y="1440750"/>
            <a:ext cx="1403350" cy="14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00" y="3269550"/>
            <a:ext cx="1676952" cy="167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801" y="1029900"/>
            <a:ext cx="2225048" cy="2225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89"/>
          <p:cNvCxnSpPr/>
          <p:nvPr/>
        </p:nvCxnSpPr>
        <p:spPr>
          <a:xfrm>
            <a:off x="2126326" y="2120874"/>
            <a:ext cx="4419900" cy="21600"/>
          </a:xfrm>
          <a:prstGeom prst="straightConnector1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89"/>
          <p:cNvSpPr/>
          <p:nvPr/>
        </p:nvSpPr>
        <p:spPr>
          <a:xfrm>
            <a:off x="2126288" y="1480525"/>
            <a:ext cx="2208013" cy="427863"/>
          </a:xfrm>
          <a:custGeom>
            <a:rect b="b" l="l" r="r" t="t"/>
            <a:pathLst>
              <a:path extrusionOk="0" h="12044" w="90548">
                <a:moveTo>
                  <a:pt x="0" y="11598"/>
                </a:moveTo>
                <a:lnTo>
                  <a:pt x="90548" y="12044"/>
                </a:lnTo>
                <a:lnTo>
                  <a:pt x="90548" y="446"/>
                </a:lnTo>
                <a:lnTo>
                  <a:pt x="892" y="0"/>
                </a:lnTo>
              </a:path>
            </a:pathLst>
          </a:cu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02" name="Google Shape;602;p89"/>
          <p:cNvSpPr/>
          <p:nvPr/>
        </p:nvSpPr>
        <p:spPr>
          <a:xfrm>
            <a:off x="2126175" y="2336100"/>
            <a:ext cx="2207950" cy="1677008"/>
          </a:xfrm>
          <a:custGeom>
            <a:rect b="b" l="l" r="r" t="t"/>
            <a:pathLst>
              <a:path extrusionOk="0" h="67799" w="88318">
                <a:moveTo>
                  <a:pt x="0" y="0"/>
                </a:moveTo>
                <a:lnTo>
                  <a:pt x="87872" y="892"/>
                </a:lnTo>
                <a:lnTo>
                  <a:pt x="88318" y="67799"/>
                </a:lnTo>
                <a:lnTo>
                  <a:pt x="2676" y="67799"/>
                </a:lnTo>
              </a:path>
            </a:pathLst>
          </a:custGeom>
          <a:noFill/>
          <a:ln cap="flat" cmpd="sng" w="762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03" name="Google Shape;603;p89"/>
          <p:cNvSpPr txBox="1"/>
          <p:nvPr>
            <p:ph idx="1" type="body"/>
          </p:nvPr>
        </p:nvSpPr>
        <p:spPr>
          <a:xfrm>
            <a:off x="5290700" y="3135725"/>
            <a:ext cx="3612900" cy="13026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b="1" lang="ru" sz="1800">
                <a:solidFill>
                  <a:srgbClr val="6AA84F"/>
                </a:solidFill>
              </a:rPr>
              <a:t>Save &amp; Restore options</a:t>
            </a:r>
            <a:endParaRPr b="1" sz="1800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b="1" lang="ru" sz="1800">
                <a:solidFill>
                  <a:srgbClr val="3C78D8"/>
                </a:solidFill>
              </a:rPr>
              <a:t>Share options with friends</a:t>
            </a:r>
            <a:endParaRPr b="1" sz="1800">
              <a:solidFill>
                <a:srgbClr val="3C78D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b="1" lang="ru" sz="1800">
                <a:solidFill>
                  <a:srgbClr val="E06666"/>
                </a:solidFill>
              </a:rPr>
              <a:t>Share options with everyone</a:t>
            </a:r>
            <a:endParaRPr b="1" sz="18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0"/>
          <p:cNvSpPr txBox="1"/>
          <p:nvPr>
            <p:ph type="title"/>
          </p:nvPr>
        </p:nvSpPr>
        <p:spPr>
          <a:xfrm>
            <a:off x="623888" y="1282304"/>
            <a:ext cx="7886700" cy="1736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BronzeBee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1"/>
          <p:cNvSpPr txBox="1"/>
          <p:nvPr>
            <p:ph idx="1" type="body"/>
          </p:nvPr>
        </p:nvSpPr>
        <p:spPr>
          <a:xfrm>
            <a:off x="628650" y="1631325"/>
            <a:ext cx="5043900" cy="324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MIEM HSE student (3rd grade)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Sberbank cyber security department intern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Lunary &amp; Invuls CTF team member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Node.js developer</a:t>
            </a:r>
            <a:endParaRPr sz="21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614" name="Google Shape;614;p91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3C47D"/>
                </a:solidFill>
              </a:rPr>
              <a:t>bronzebee@zn2018</a:t>
            </a:r>
            <a:r>
              <a:rPr lang="ru" sz="1600"/>
              <a:t>:</a:t>
            </a:r>
            <a:r>
              <a:rPr lang="ru" sz="1600">
                <a:solidFill>
                  <a:srgbClr val="4A86E8"/>
                </a:solidFill>
              </a:rPr>
              <a:t>~</a:t>
            </a:r>
            <a:r>
              <a:rPr lang="ru" sz="1600"/>
              <a:t>$</a:t>
            </a:r>
            <a:r>
              <a:rPr lang="ru" sz="1100"/>
              <a:t> </a:t>
            </a:r>
            <a:r>
              <a:rPr lang="ru" sz="3600"/>
              <a:t>whoami</a:t>
            </a:r>
            <a:endParaRPr sz="3600"/>
          </a:p>
        </p:txBody>
      </p:sp>
      <p:pic>
        <p:nvPicPr>
          <p:cNvPr id="615" name="Google Shape;61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050" y="1365100"/>
            <a:ext cx="1683650" cy="29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IoT security issues and risks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645450" y="1127250"/>
            <a:ext cx="4607400" cy="360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Violations of the principles of development: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of hardcoded and hidden service credentials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of the same keys and PIN codes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lack of access control when accessing a known settings page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incorrect processing of received data causing buffer overflow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050" y="1268050"/>
            <a:ext cx="3322000" cy="33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00" y="1679000"/>
            <a:ext cx="6758801" cy="21826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1" name="Google Shape;62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565" y="2172000"/>
            <a:ext cx="4572009" cy="22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2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Console &amp; GUI mode</a:t>
            </a:r>
            <a:endParaRPr sz="33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3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" y="1507476"/>
            <a:ext cx="8114999" cy="308557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9" name="Google Shape;629;p93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Console mode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 </a:t>
            </a:r>
            <a:r>
              <a:rPr lang="ru" sz="2400"/>
              <a:t>20+ commands</a:t>
            </a:r>
            <a:endParaRPr sz="24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94"/>
          <p:cNvPicPr preferRelativeResize="0"/>
          <p:nvPr/>
        </p:nvPicPr>
        <p:blipFill rotWithShape="1">
          <a:blip r:embed="rId3">
            <a:alphaModFix/>
          </a:blip>
          <a:srcRect b="4913" l="0" r="0" t="4922"/>
          <a:stretch/>
        </p:blipFill>
        <p:spPr>
          <a:xfrm>
            <a:off x="514500" y="1507476"/>
            <a:ext cx="8114999" cy="308557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6" name="Google Shape;636;p94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Console mode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 </a:t>
            </a:r>
            <a:r>
              <a:rPr lang="ru" sz="2400"/>
              <a:t>module usage</a:t>
            </a:r>
            <a:endParaRPr sz="24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5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Console mode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 </a:t>
            </a:r>
            <a:r>
              <a:rPr lang="ru" sz="2400"/>
              <a:t>profiles</a:t>
            </a:r>
            <a:endParaRPr sz="2400"/>
          </a:p>
        </p:txBody>
      </p:sp>
      <p:pic>
        <p:nvPicPr>
          <p:cNvPr id="642" name="Google Shape;64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973" y="1493924"/>
            <a:ext cx="5298051" cy="30699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6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Profiles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 </a:t>
            </a:r>
            <a:r>
              <a:rPr lang="ru" sz="2400"/>
              <a:t>on the inside</a:t>
            </a:r>
            <a:endParaRPr sz="2400"/>
          </a:p>
        </p:txBody>
      </p:sp>
      <p:pic>
        <p:nvPicPr>
          <p:cNvPr id="648" name="Google Shape;64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113" y="1579649"/>
            <a:ext cx="4147775" cy="28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Profiles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 </a:t>
            </a:r>
            <a:r>
              <a:rPr lang="ru" sz="2400"/>
              <a:t>presets for existing ones</a:t>
            </a:r>
            <a:endParaRPr sz="2400"/>
          </a:p>
        </p:txBody>
      </p:sp>
      <p:pic>
        <p:nvPicPr>
          <p:cNvPr id="654" name="Google Shape;65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714369"/>
            <a:ext cx="619125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97"/>
          <p:cNvSpPr txBox="1"/>
          <p:nvPr/>
        </p:nvSpPr>
        <p:spPr>
          <a:xfrm>
            <a:off x="1476375" y="3767825"/>
            <a:ext cx="6123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imported via </a:t>
            </a:r>
            <a:r>
              <a:rPr i="1" lang="ru" sz="1800">
                <a:solidFill>
                  <a:srgbClr val="4A86E8"/>
                </a:solidFill>
                <a:latin typeface="Tahoma"/>
                <a:ea typeface="Tahoma"/>
                <a:cs typeface="Tahoma"/>
                <a:sym typeface="Tahoma"/>
              </a:rPr>
              <a:t>presets_import</a:t>
            </a:r>
            <a:r>
              <a:rPr lang="ru" sz="18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command</a:t>
            </a:r>
            <a:endParaRPr sz="18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8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GUI mode</a:t>
            </a:r>
            <a:endParaRPr sz="3300"/>
          </a:p>
        </p:txBody>
      </p:sp>
      <p:pic>
        <p:nvPicPr>
          <p:cNvPr id="661" name="Google Shape;66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24" y="1268050"/>
            <a:ext cx="6662949" cy="33073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9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GUI - module tree</a:t>
            </a:r>
            <a:endParaRPr sz="3300"/>
          </a:p>
        </p:txBody>
      </p:sp>
      <p:pic>
        <p:nvPicPr>
          <p:cNvPr id="667" name="Google Shape;66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524" y="1268050"/>
            <a:ext cx="6662949" cy="33073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0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GUI - module controller</a:t>
            </a:r>
            <a:endParaRPr sz="3300"/>
          </a:p>
        </p:txBody>
      </p:sp>
      <p:pic>
        <p:nvPicPr>
          <p:cNvPr id="673" name="Google Shape;67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524" y="1268050"/>
            <a:ext cx="6662949" cy="33073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1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GUI - log window</a:t>
            </a:r>
            <a:endParaRPr sz="3300"/>
          </a:p>
        </p:txBody>
      </p:sp>
      <p:pic>
        <p:nvPicPr>
          <p:cNvPr id="679" name="Google Shape;67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524" y="1268050"/>
            <a:ext cx="6662949" cy="33073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Three main pillars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5059375" y="1580925"/>
            <a:ext cx="3825600" cy="319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Hardware security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Software security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Radio security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(4. The fourth pillar Mobile security is also often singled out, but we will not consider it today.)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75" y="1759325"/>
            <a:ext cx="4386050" cy="257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2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What’s under the hood</a:t>
            </a:r>
            <a:endParaRPr sz="3300"/>
          </a:p>
        </p:txBody>
      </p:sp>
      <p:pic>
        <p:nvPicPr>
          <p:cNvPr id="685" name="Google Shape;68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825" y="1351625"/>
            <a:ext cx="7130850" cy="33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02"/>
          <p:cNvSpPr txBox="1"/>
          <p:nvPr>
            <p:ph type="title"/>
          </p:nvPr>
        </p:nvSpPr>
        <p:spPr>
          <a:xfrm>
            <a:off x="623900" y="1282300"/>
            <a:ext cx="7886700" cy="2581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solidFill>
                  <a:srgbClr val="4A86E8"/>
                </a:solidFill>
              </a:rPr>
              <a:t>?</a:t>
            </a:r>
            <a:endParaRPr b="1" sz="96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3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Module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atomic work unit of framework</a:t>
            </a:r>
            <a:endParaRPr sz="2400"/>
          </a:p>
        </p:txBody>
      </p:sp>
      <p:sp>
        <p:nvSpPr>
          <p:cNvPr id="692" name="Google Shape;692;p103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Module lifecycle:</a:t>
            </a:r>
            <a:endParaRPr sz="24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AutoNum type="arabicPeriod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Initialized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AutoNum type="arabicPeriod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Executed with pre-validated input parameters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AutoNum type="arabicPeriod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Returns output parameters (if any)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AutoNum type="arabicPeriod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Destroyed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93" name="Google Shape;69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725" y="1642274"/>
            <a:ext cx="2401350" cy="24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4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Software interface of module</a:t>
            </a:r>
            <a:endParaRPr sz="3300"/>
          </a:p>
        </p:txBody>
      </p:sp>
      <p:pic>
        <p:nvPicPr>
          <p:cNvPr id="699" name="Google Shape;69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065" y="1469625"/>
            <a:ext cx="4569135" cy="30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4"/>
          <p:cNvSpPr txBox="1"/>
          <p:nvPr/>
        </p:nvSpPr>
        <p:spPr>
          <a:xfrm>
            <a:off x="637750" y="1464950"/>
            <a:ext cx="33828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Defined in separate class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Ability to set parameter description, type, default value, etc. 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name/version/description/author provided in the </a:t>
            </a:r>
            <a:r>
              <a:rPr i="1" lang="ru" sz="2000">
                <a:solidFill>
                  <a:srgbClr val="4A86E8"/>
                </a:solidFill>
                <a:latin typeface="Tahoma"/>
                <a:ea typeface="Tahoma"/>
                <a:cs typeface="Tahoma"/>
                <a:sym typeface="Tahoma"/>
              </a:rPr>
              <a:t>@ISFModule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decorator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5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Software interface of module</a:t>
            </a:r>
            <a:endParaRPr sz="3300"/>
          </a:p>
        </p:txBody>
      </p:sp>
      <p:pic>
        <p:nvPicPr>
          <p:cNvPr id="706" name="Google Shape;70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065" y="1469625"/>
            <a:ext cx="4569135" cy="30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5"/>
          <p:cNvSpPr txBox="1"/>
          <p:nvPr/>
        </p:nvSpPr>
        <p:spPr>
          <a:xfrm>
            <a:off x="637750" y="1464950"/>
            <a:ext cx="33828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Input parameters description provided through </a:t>
            </a:r>
            <a:r>
              <a:rPr i="1" lang="ru" sz="2000">
                <a:solidFill>
                  <a:srgbClr val="4A86E8"/>
                </a:solidFill>
                <a:latin typeface="Tahoma"/>
                <a:ea typeface="Tahoma"/>
                <a:cs typeface="Tahoma"/>
                <a:sym typeface="Tahoma"/>
              </a:rPr>
              <a:t>in_params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field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Execution with specified parameters through </a:t>
            </a:r>
            <a:r>
              <a:rPr i="1" lang="ru" sz="2000">
                <a:solidFill>
                  <a:srgbClr val="4A86E8"/>
                </a:solidFill>
                <a:latin typeface="Tahoma"/>
                <a:ea typeface="Tahoma"/>
                <a:cs typeface="Tahoma"/>
                <a:sym typeface="Tahoma"/>
              </a:rPr>
              <a:t>run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method (also returns output parameters)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Tahoma"/>
              <a:buChar char="●"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Access other modules using </a:t>
            </a:r>
            <a:r>
              <a:rPr i="1" lang="ru" sz="2000">
                <a:solidFill>
                  <a:srgbClr val="4A86E8"/>
                </a:solidFill>
                <a:latin typeface="Tahoma"/>
                <a:ea typeface="Tahoma"/>
                <a:cs typeface="Tahoma"/>
                <a:sym typeface="Tahoma"/>
              </a:rPr>
              <a:t>get_module_class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method</a:t>
            </a:r>
            <a:endParaRPr sz="20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6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Overview</a:t>
            </a:r>
            <a:endParaRPr sz="2400"/>
          </a:p>
        </p:txBody>
      </p:sp>
      <p:sp>
        <p:nvSpPr>
          <p:cNvPr id="713" name="Google Shape;713;p106"/>
          <p:cNvSpPr txBox="1"/>
          <p:nvPr/>
        </p:nvSpPr>
        <p:spPr>
          <a:xfrm>
            <a:off x="637750" y="1575875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Tahoma"/>
              <a:buChar char="●"/>
            </a:pPr>
            <a:r>
              <a:rPr lang="ru" sz="18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Good for targeted exploits, but not for general-purpose tasks</a:t>
            </a:r>
            <a:endParaRPr sz="18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Tahoma"/>
              <a:buChar char="●"/>
            </a:pPr>
            <a:r>
              <a:rPr lang="ru" sz="18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Terrible for hardware multi-step modules: requires either creating a library or initialize new session each time sub-task is executed</a:t>
            </a:r>
            <a:endParaRPr sz="18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Tahoma"/>
              <a:buChar char="●"/>
            </a:pPr>
            <a:r>
              <a:rPr lang="ru" sz="18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Still makes you to split each sub-task into different file with module wrapper &amp; same input parameters to connect to device</a:t>
            </a:r>
            <a:endParaRPr sz="18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4" name="Google Shape;71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950" y="1836369"/>
            <a:ext cx="3127249" cy="217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7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20" name="Google Shape;720;p107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8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26" name="Google Shape;726;p108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CramFSls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9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32" name="Google Shape;732;p109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CramFSls -&gt; destroy CramFSls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0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38" name="Google Shape;738;p110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CramFSls -&gt; destroy CramFSls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1"/>
          <p:cNvSpPr txBox="1"/>
          <p:nvPr>
            <p:ph type="title"/>
          </p:nvPr>
        </p:nvSpPr>
        <p:spPr>
          <a:xfrm>
            <a:off x="3006306" y="273844"/>
            <a:ext cx="55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Atomic module problem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CramFS example</a:t>
            </a:r>
            <a:endParaRPr sz="2400"/>
          </a:p>
        </p:txBody>
      </p:sp>
      <p:sp>
        <p:nvSpPr>
          <p:cNvPr id="744" name="Google Shape;744;p111"/>
          <p:cNvSpPr txBox="1"/>
          <p:nvPr/>
        </p:nvSpPr>
        <p:spPr>
          <a:xfrm>
            <a:off x="637750" y="1464950"/>
            <a:ext cx="50742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CramFSdump command using this approach:</a:t>
            </a:r>
            <a:endParaRPr sz="1800" u="sng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Initialize CramFSls module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CramFSls -&gt; destroy CramFSls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(close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Initialize CramFSload </a:t>
            </a:r>
            <a:r>
              <a:rPr lang="ru" sz="16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(open connection)</a:t>
            </a:r>
            <a:r>
              <a:rPr lang="ru" sz="2000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 -&gt; run CramFSload</a:t>
            </a:r>
            <a:endParaRPr sz="1600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